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31" r:id="rId1"/>
  </p:sldMasterIdLst>
  <p:sldIdLst>
    <p:sldId id="256" r:id="rId2"/>
    <p:sldId id="257" r:id="rId3"/>
    <p:sldId id="271" r:id="rId4"/>
    <p:sldId id="258" r:id="rId5"/>
    <p:sldId id="267" r:id="rId6"/>
    <p:sldId id="265" r:id="rId7"/>
    <p:sldId id="262" r:id="rId8"/>
    <p:sldId id="259" r:id="rId9"/>
    <p:sldId id="273" r:id="rId10"/>
    <p:sldId id="274" r:id="rId11"/>
    <p:sldId id="269" r:id="rId12"/>
    <p:sldId id="268" r:id="rId13"/>
    <p:sldId id="260" r:id="rId14"/>
    <p:sldId id="270" r:id="rId15"/>
    <p:sldId id="261" r:id="rId16"/>
    <p:sldId id="272" r:id="rId17"/>
    <p:sldId id="266" r:id="rId18"/>
    <p:sldId id="263" r:id="rId19"/>
    <p:sldId id="26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96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/>
              <a:t>Layout</a:t>
            </a:r>
            <a:r>
              <a:rPr lang="en-US" sz="4000" baseline="0" dirty="0" smtClean="0"/>
              <a:t> Questions</a:t>
            </a:r>
            <a:endParaRPr lang="en-US" sz="4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Sheet1!$A$5:$A$6</c:f>
              <c:strCache>
                <c:ptCount val="2"/>
                <c:pt idx="0">
                  <c:v>Help Methods</c:v>
                </c:pt>
                <c:pt idx="1">
                  <c:v>Overview Use</c:v>
                </c:pt>
              </c:strCache>
            </c:strRef>
          </c:cat>
          <c:val>
            <c:numRef>
              <c:f>Sheet1!$B$5:$B$6</c:f>
              <c:numCache>
                <c:formatCode>General</c:formatCode>
                <c:ptCount val="2"/>
                <c:pt idx="0">
                  <c:v>100</c:v>
                </c:pt>
                <c:pt idx="1">
                  <c:v>80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3356016"/>
        <c:axId val="153355456"/>
      </c:barChart>
      <c:catAx>
        <c:axId val="1533560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355456"/>
        <c:crosses val="autoZero"/>
        <c:auto val="1"/>
        <c:lblAlgn val="ctr"/>
        <c:lblOffset val="100"/>
        <c:noMultiLvlLbl val="0"/>
      </c:catAx>
      <c:valAx>
        <c:axId val="153355456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 smtClean="0"/>
                  <a:t>Percentage</a:t>
                </a:r>
                <a:r>
                  <a:rPr lang="en-US" sz="2400" baseline="0" dirty="0" smtClean="0"/>
                  <a:t> of Participants</a:t>
                </a:r>
                <a:endParaRPr lang="en-US" sz="2400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356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>
        <a:alpha val="20000"/>
      </a:schemeClr>
    </a:solidFill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/>
              <a:t>Data Extraction</a:t>
            </a:r>
            <a:endParaRPr lang="en-US" sz="4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Sheet1!$A$1:$A$3</c:f>
              <c:strCache>
                <c:ptCount val="3"/>
                <c:pt idx="0">
                  <c:v>100% Correct</c:v>
                </c:pt>
                <c:pt idx="1">
                  <c:v>Reasonable Error</c:v>
                </c:pt>
                <c:pt idx="2">
                  <c:v>40% Incorrect</c:v>
                </c:pt>
              </c:strCache>
            </c:strRef>
          </c:cat>
          <c:val>
            <c:numRef>
              <c:f>Sheet1!$B$1:$B$3</c:f>
              <c:numCache>
                <c:formatCode>General</c:formatCode>
                <c:ptCount val="3"/>
                <c:pt idx="0">
                  <c:v>7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63485424"/>
        <c:axId val="153354336"/>
      </c:barChart>
      <c:catAx>
        <c:axId val="563485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354336"/>
        <c:crosses val="autoZero"/>
        <c:auto val="1"/>
        <c:lblAlgn val="ctr"/>
        <c:lblOffset val="100"/>
        <c:noMultiLvlLbl val="0"/>
      </c:catAx>
      <c:valAx>
        <c:axId val="153354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 smtClean="0"/>
                  <a:t>Number</a:t>
                </a:r>
                <a:r>
                  <a:rPr lang="en-US" sz="2400" baseline="0" dirty="0" smtClean="0"/>
                  <a:t> of Questions</a:t>
                </a:r>
                <a:endParaRPr lang="en-US" sz="2400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3485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>
        <a:alpha val="20000"/>
      </a:schemeClr>
    </a:solidFill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/>
              <a:t>Visualization</a:t>
            </a:r>
            <a:r>
              <a:rPr lang="en-US" sz="4000" baseline="0" dirty="0" smtClean="0"/>
              <a:t> Research</a:t>
            </a:r>
            <a:endParaRPr lang="en-US" sz="4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Sheet1!$A$8:$A$9</c:f>
              <c:strCache>
                <c:ptCount val="2"/>
                <c:pt idx="0">
                  <c:v>Determined How Missing Data is Represented</c:v>
                </c:pt>
                <c:pt idx="1">
                  <c:v>Proposed Method was Preferred</c:v>
                </c:pt>
              </c:strCache>
            </c:strRef>
          </c:cat>
          <c:val>
            <c:numRef>
              <c:f>Sheet1!$B$8:$B$9</c:f>
              <c:numCache>
                <c:formatCode>General</c:formatCode>
                <c:ptCount val="2"/>
                <c:pt idx="0">
                  <c:v>100</c:v>
                </c:pt>
                <c:pt idx="1">
                  <c:v>100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87443072"/>
        <c:axId val="238297712"/>
      </c:barChart>
      <c:catAx>
        <c:axId val="5874430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8297712"/>
        <c:crosses val="autoZero"/>
        <c:auto val="1"/>
        <c:lblAlgn val="ctr"/>
        <c:lblOffset val="100"/>
        <c:noMultiLvlLbl val="0"/>
      </c:catAx>
      <c:valAx>
        <c:axId val="238297712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 smtClean="0"/>
                  <a:t>Percentage</a:t>
                </a:r>
                <a:r>
                  <a:rPr lang="en-US" sz="2400" baseline="0" dirty="0" smtClean="0"/>
                  <a:t> of Participants</a:t>
                </a:r>
                <a:endParaRPr lang="en-US" sz="2400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7443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>
        <a:alpha val="20000"/>
      </a:schemeClr>
    </a:solidFill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media/image1.jpeg>
</file>

<file path=ppt/media/image10.png>
</file>

<file path=ppt/media/image11.wmf>
</file>

<file path=ppt/media/image12.wmf>
</file>

<file path=ppt/media/image13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42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460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8023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7016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9610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2767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3083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4830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915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27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71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044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84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954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702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948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478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8933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  <p:sldLayoutId id="2147483835" r:id="rId4"/>
    <p:sldLayoutId id="2147483836" r:id="rId5"/>
    <p:sldLayoutId id="2147483837" r:id="rId6"/>
    <p:sldLayoutId id="2147483838" r:id="rId7"/>
    <p:sldLayoutId id="2147483839" r:id="rId8"/>
    <p:sldLayoutId id="2147483840" r:id="rId9"/>
    <p:sldLayoutId id="2147483841" r:id="rId10"/>
    <p:sldLayoutId id="2147483842" r:id="rId11"/>
    <p:sldLayoutId id="2147483843" r:id="rId12"/>
    <p:sldLayoutId id="2147483844" r:id="rId13"/>
    <p:sldLayoutId id="2147483845" r:id="rId14"/>
    <p:sldLayoutId id="2147483846" r:id="rId15"/>
    <p:sldLayoutId id="2147483847" r:id="rId16"/>
    <p:sldLayoutId id="214748384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3.wmf"/><Relationship Id="rId4" Type="http://schemas.openxmlformats.org/officeDocument/2006/relationships/oleObject" Target="../embeddings/oleObject3.bin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1ax2LCV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1ax2LCV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1.wmf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2.wmf"/><Relationship Id="rId4" Type="http://schemas.openxmlformats.org/officeDocument/2006/relationships/oleObject" Target="../embeddings/oleObject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1690255"/>
            <a:ext cx="9940925" cy="2695476"/>
          </a:xfrm>
        </p:spPr>
        <p:txBody>
          <a:bodyPr>
            <a:noAutofit/>
          </a:bodyPr>
          <a:lstStyle/>
          <a:p>
            <a:r>
              <a:rPr lang="en-US" sz="6000" dirty="0" smtClean="0"/>
              <a:t>Visualizing the effects of historical events on life and mortality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accent6"/>
                </a:solidFill>
              </a:rPr>
              <a:t>By Chris Aikman</a:t>
            </a:r>
            <a:endParaRPr 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6694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Visualization research</a:t>
            </a:r>
            <a:endParaRPr lang="en-US" sz="60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3028451"/>
              </p:ext>
            </p:extLst>
          </p:nvPr>
        </p:nvGraphicFramePr>
        <p:xfrm>
          <a:off x="1527048" y="2057400"/>
          <a:ext cx="9144000" cy="38915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0" name="Image" r:id="rId4" imgW="21752280" imgH="9257040" progId="Photoshop.Image.13">
                  <p:embed/>
                </p:oleObj>
              </mc:Choice>
              <mc:Fallback>
                <p:oleObj name="Image" r:id="rId4" imgW="21752280" imgH="92570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7048" y="2057400"/>
                        <a:ext cx="9144000" cy="38915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4461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User study</a:t>
            </a:r>
            <a:endParaRPr lang="en-US" sz="6000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9496373"/>
              </p:ext>
            </p:extLst>
          </p:nvPr>
        </p:nvGraphicFramePr>
        <p:xfrm>
          <a:off x="475673" y="2802763"/>
          <a:ext cx="11240655" cy="21945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746885"/>
                <a:gridCol w="3746885"/>
                <a:gridCol w="3746885"/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4400" dirty="0" smtClean="0"/>
                        <a:t>Three Question</a:t>
                      </a:r>
                      <a:r>
                        <a:rPr lang="en-US" sz="4400" baseline="0" dirty="0" smtClean="0"/>
                        <a:t> Types</a:t>
                      </a:r>
                      <a:endParaRPr lang="en-US" sz="4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4400" dirty="0" smtClean="0"/>
                        <a:t>Visualization Layout</a:t>
                      </a:r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400" dirty="0" smtClean="0"/>
                        <a:t>Extracting Data</a:t>
                      </a:r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400" dirty="0" smtClean="0"/>
                        <a:t>Determining</a:t>
                      </a:r>
                      <a:r>
                        <a:rPr lang="en-US" sz="4400" baseline="0" dirty="0" smtClean="0"/>
                        <a:t> Missing Data</a:t>
                      </a:r>
                      <a:endParaRPr lang="en-US" sz="4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43314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User study</a:t>
            </a:r>
            <a:endParaRPr lang="en-US" sz="6000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73898542"/>
              </p:ext>
            </p:extLst>
          </p:nvPr>
        </p:nvGraphicFramePr>
        <p:xfrm>
          <a:off x="2438400" y="1872673"/>
          <a:ext cx="73152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582202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User study</a:t>
            </a:r>
            <a:endParaRPr lang="en-US" sz="6000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28451717"/>
              </p:ext>
            </p:extLst>
          </p:nvPr>
        </p:nvGraphicFramePr>
        <p:xfrm>
          <a:off x="2438400" y="1872672"/>
          <a:ext cx="73152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67592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User study</a:t>
            </a:r>
            <a:endParaRPr lang="en-US" sz="6000" dirty="0"/>
          </a:p>
        </p:txBody>
      </p:sp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2136646"/>
              </p:ext>
            </p:extLst>
          </p:nvPr>
        </p:nvGraphicFramePr>
        <p:xfrm>
          <a:off x="2438400" y="1872673"/>
          <a:ext cx="73152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77168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Comparison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6456059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Analysis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1583247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Future Work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2169257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References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3824901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Questions?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087503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DATA And audience</a:t>
            </a:r>
            <a:endParaRPr lang="en-US" sz="6000" dirty="0"/>
          </a:p>
        </p:txBody>
      </p:sp>
      <p:sp>
        <p:nvSpPr>
          <p:cNvPr id="4" name="TextBox 3"/>
          <p:cNvSpPr txBox="1"/>
          <p:nvPr/>
        </p:nvSpPr>
        <p:spPr>
          <a:xfrm>
            <a:off x="2749411" y="3075057"/>
            <a:ext cx="66931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The Human Mortality Database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382846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DATA And audience</a:t>
            </a:r>
            <a:endParaRPr lang="en-US" sz="6000" dirty="0"/>
          </a:p>
        </p:txBody>
      </p:sp>
      <p:pic>
        <p:nvPicPr>
          <p:cNvPr id="3" name="Picture 2" descr="3D Glob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5713" y="1909031"/>
            <a:ext cx="4600575" cy="461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7571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Implementation</a:t>
            </a:r>
            <a:endParaRPr lang="en-US" sz="6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3939" t="15664" r="35960" b="74452"/>
          <a:stretch/>
        </p:blipFill>
        <p:spPr>
          <a:xfrm>
            <a:off x="2429164" y="3530597"/>
            <a:ext cx="7333673" cy="97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478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Implementation</a:t>
            </a:r>
            <a:endParaRPr lang="en-US" sz="6000" dirty="0"/>
          </a:p>
        </p:txBody>
      </p:sp>
      <p:grpSp>
        <p:nvGrpSpPr>
          <p:cNvPr id="5" name="Group 4"/>
          <p:cNvGrpSpPr/>
          <p:nvPr/>
        </p:nvGrpSpPr>
        <p:grpSpPr>
          <a:xfrm>
            <a:off x="3066906" y="2956861"/>
            <a:ext cx="6058188" cy="2126531"/>
            <a:chOff x="3066906" y="3114675"/>
            <a:chExt cx="6058188" cy="2126531"/>
          </a:xfrm>
        </p:grpSpPr>
        <p:grpSp>
          <p:nvGrpSpPr>
            <p:cNvPr id="4" name="Group 3"/>
            <p:cNvGrpSpPr/>
            <p:nvPr/>
          </p:nvGrpSpPr>
          <p:grpSpPr>
            <a:xfrm>
              <a:off x="3066906" y="3114675"/>
              <a:ext cx="6058188" cy="628651"/>
              <a:chOff x="2566266" y="3416156"/>
              <a:chExt cx="6058188" cy="628651"/>
            </a:xfrm>
          </p:grpSpPr>
          <p:pic>
            <p:nvPicPr>
              <p:cNvPr id="2050" name="Picture 2" descr="http://jquery.com/jquery-wp-content/themes/jquery/images/logo-jquery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66266" y="3416156"/>
                <a:ext cx="2314575" cy="62865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52" name="Picture 4" descr="http://jqueryui.com/jquery-wp-content/themes/jquery/images/logo-jquery-ui.png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14629" y="3416156"/>
                <a:ext cx="2409825" cy="62865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054" name="Picture 6" descr="qTip - jQuery plugin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57850" y="4298230"/>
              <a:ext cx="876300" cy="942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0003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Live Demo</a:t>
            </a:r>
            <a:endParaRPr lang="en-US" sz="6000" dirty="0"/>
          </a:p>
        </p:txBody>
      </p:sp>
      <p:sp>
        <p:nvSpPr>
          <p:cNvPr id="3" name="TextBox 2"/>
          <p:cNvSpPr txBox="1"/>
          <p:nvPr/>
        </p:nvSpPr>
        <p:spPr>
          <a:xfrm>
            <a:off x="2204166" y="3013502"/>
            <a:ext cx="77836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hlinkClick r:id="rId3"/>
              </a:rPr>
              <a:t>ONLINE VISUALIZATION DEMO</a:t>
            </a:r>
            <a:endParaRPr lang="en-US" sz="4800" dirty="0"/>
          </a:p>
        </p:txBody>
      </p:sp>
      <p:grpSp>
        <p:nvGrpSpPr>
          <p:cNvPr id="4" name="Group 3"/>
          <p:cNvGrpSpPr/>
          <p:nvPr/>
        </p:nvGrpSpPr>
        <p:grpSpPr>
          <a:xfrm>
            <a:off x="1481149" y="3882662"/>
            <a:ext cx="9229702" cy="1032310"/>
            <a:chOff x="2024749" y="5240406"/>
            <a:chExt cx="9229702" cy="1032310"/>
          </a:xfrm>
        </p:grpSpPr>
        <p:pic>
          <p:nvPicPr>
            <p:cNvPr id="5" name="Picture 2" descr="http://pixabay.com/get/5bb36d9d5c4f69621600/1430089101/help-147419_1280.png?direct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33665" y="5240406"/>
              <a:ext cx="1032310" cy="10323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2024749" y="5402618"/>
              <a:ext cx="365023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/>
                <a:t>Click on the first </a:t>
              </a:r>
              <a:endParaRPr lang="en-US" sz="40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612155" y="5402618"/>
              <a:ext cx="464229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/>
                <a:t>i</a:t>
              </a:r>
              <a:r>
                <a:rPr lang="en-US" sz="4000" dirty="0" smtClean="0"/>
                <a:t>n the loading screen.</a:t>
              </a:r>
              <a:endParaRPr lang="en-US" sz="4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36498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Perception and theory</a:t>
            </a:r>
            <a:endParaRPr lang="en-US" sz="6000" dirty="0"/>
          </a:p>
        </p:txBody>
      </p:sp>
      <p:sp>
        <p:nvSpPr>
          <p:cNvPr id="4" name="TextBox 3"/>
          <p:cNvSpPr txBox="1"/>
          <p:nvPr/>
        </p:nvSpPr>
        <p:spPr>
          <a:xfrm>
            <a:off x="3382116" y="3013502"/>
            <a:ext cx="54277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hlinkClick r:id="rId3"/>
              </a:rPr>
              <a:t>LIVE WALKTHROUGH</a:t>
            </a:r>
            <a:endParaRPr lang="en-US" sz="4800" dirty="0"/>
          </a:p>
        </p:txBody>
      </p:sp>
      <p:grpSp>
        <p:nvGrpSpPr>
          <p:cNvPr id="6" name="Group 5"/>
          <p:cNvGrpSpPr/>
          <p:nvPr/>
        </p:nvGrpSpPr>
        <p:grpSpPr>
          <a:xfrm>
            <a:off x="1135225" y="3882662"/>
            <a:ext cx="9921551" cy="1032310"/>
            <a:chOff x="1332900" y="5240406"/>
            <a:chExt cx="9921551" cy="1032310"/>
          </a:xfrm>
        </p:grpSpPr>
        <p:pic>
          <p:nvPicPr>
            <p:cNvPr id="1026" name="Picture 2" descr="http://pixabay.com/get/5bb36d9d5c4f69621600/1430089101/help-147419_1280.png?direct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33665" y="5240406"/>
              <a:ext cx="1032310" cy="10323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1332900" y="5389414"/>
              <a:ext cx="420076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/>
                <a:t>Click on the second</a:t>
              </a:r>
              <a:endParaRPr lang="en-US" sz="4000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612155" y="5402618"/>
              <a:ext cx="464229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/>
                <a:t>i</a:t>
              </a:r>
              <a:r>
                <a:rPr lang="en-US" sz="4000" dirty="0" smtClean="0"/>
                <a:t>n the loading screen.</a:t>
              </a:r>
              <a:endParaRPr lang="en-US" sz="4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3714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Visualization research</a:t>
            </a:r>
            <a:endParaRPr lang="en-US" sz="60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8246374"/>
              </p:ext>
            </p:extLst>
          </p:nvPr>
        </p:nvGraphicFramePr>
        <p:xfrm>
          <a:off x="1524000" y="2240603"/>
          <a:ext cx="9144000" cy="38915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2" name="Image" r:id="rId4" imgW="21752280" imgH="9257040" progId="Photoshop.Image.13">
                  <p:embed/>
                </p:oleObj>
              </mc:Choice>
              <mc:Fallback>
                <p:oleObj name="Image" r:id="rId4" imgW="21752280" imgH="92570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0" y="2240603"/>
                        <a:ext cx="9144000" cy="38915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6933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Visualization research</a:t>
            </a:r>
            <a:endParaRPr lang="en-US" sz="60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0982993"/>
              </p:ext>
            </p:extLst>
          </p:nvPr>
        </p:nvGraphicFramePr>
        <p:xfrm>
          <a:off x="1527048" y="2240280"/>
          <a:ext cx="9144000" cy="38915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6" name="Image" r:id="rId4" imgW="21752280" imgH="9257040" progId="Photoshop.Image.13">
                  <p:embed/>
                </p:oleObj>
              </mc:Choice>
              <mc:Fallback>
                <p:oleObj name="Image" r:id="rId4" imgW="21752280" imgH="92570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7048" y="2240280"/>
                        <a:ext cx="9144000" cy="38915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325161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2422</TotalTime>
  <Words>99</Words>
  <Application>Microsoft Office PowerPoint</Application>
  <PresentationFormat>Widescreen</PresentationFormat>
  <Paragraphs>37</Paragraphs>
  <Slides>19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Celestial</vt:lpstr>
      <vt:lpstr>Adobe Photoshop Image</vt:lpstr>
      <vt:lpstr>Visualizing the effects of historical events on life and mortality</vt:lpstr>
      <vt:lpstr>DATA And audience</vt:lpstr>
      <vt:lpstr>DATA And audience</vt:lpstr>
      <vt:lpstr>Implementation</vt:lpstr>
      <vt:lpstr>Implementation</vt:lpstr>
      <vt:lpstr>Live Demo</vt:lpstr>
      <vt:lpstr>Perception and theory</vt:lpstr>
      <vt:lpstr>Visualization research</vt:lpstr>
      <vt:lpstr>Visualization research</vt:lpstr>
      <vt:lpstr>Visualization research</vt:lpstr>
      <vt:lpstr>User study</vt:lpstr>
      <vt:lpstr>User study</vt:lpstr>
      <vt:lpstr>User study</vt:lpstr>
      <vt:lpstr>User study</vt:lpstr>
      <vt:lpstr>Comparison</vt:lpstr>
      <vt:lpstr>Analysis</vt:lpstr>
      <vt:lpstr>Future Work</vt:lpstr>
      <vt:lpstr>References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Visualizing the effects of historical events on life and mortality</dc:title>
  <dc:creator>Chris Aikman</dc:creator>
  <cp:lastModifiedBy>Chris Aikman</cp:lastModifiedBy>
  <cp:revision>26</cp:revision>
  <dcterms:created xsi:type="dcterms:W3CDTF">2015-04-25T23:44:41Z</dcterms:created>
  <dcterms:modified xsi:type="dcterms:W3CDTF">2015-04-27T16:07:21Z</dcterms:modified>
</cp:coreProperties>
</file>

<file path=docProps/thumbnail.jpeg>
</file>